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3" r:id="rId3"/>
    <p:sldId id="329" r:id="rId4"/>
    <p:sldId id="333" r:id="rId5"/>
    <p:sldId id="334" r:id="rId6"/>
    <p:sldId id="330" r:id="rId7"/>
    <p:sldId id="332" r:id="rId8"/>
    <p:sldId id="266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C90B"/>
    <a:srgbClr val="F1C602"/>
    <a:srgbClr val="061B74"/>
    <a:srgbClr val="21C147"/>
    <a:srgbClr val="FFC101"/>
    <a:srgbClr val="FFAE6C"/>
    <a:srgbClr val="DA9C7C"/>
    <a:srgbClr val="FFFF66"/>
    <a:srgbClr val="E6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3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C7A6D-84CD-4A16-84CC-15BC6CA8E75A}" type="datetimeFigureOut">
              <a:rPr lang="es-CO" smtClean="0"/>
              <a:t>3/02/2026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ECF7-041A-45BC-B373-E661F623BA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1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1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DAAFEE8-5B3E-4C07-6485-B3F6B36361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9D388E3C-0095-CD9E-F020-499AD35D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4"/>
            <a:ext cx="12192000" cy="68247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3FB1EA-4ADC-6ABD-A73B-97DEA8567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614" y="1938030"/>
            <a:ext cx="9658769" cy="191948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9B31E-8A1F-2C09-98BF-71F48D3F1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656" y="3988885"/>
            <a:ext cx="5476875" cy="10842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52C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pic>
        <p:nvPicPr>
          <p:cNvPr id="8" name="Imagen 7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EA6B45C9-0C39-D508-DD9B-ADBF18932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126087" cy="1492576"/>
          </a:xfrm>
          <a:prstGeom prst="rect">
            <a:avLst/>
          </a:prstGeom>
        </p:spPr>
      </p:pic>
      <p:pic>
        <p:nvPicPr>
          <p:cNvPr id="13" name="Imagen 12" descr="Texto&#10;&#10;El contenido generado por IA puede ser incorrecto.">
            <a:extLst>
              <a:ext uri="{FF2B5EF4-FFF2-40B4-BE49-F238E27FC236}">
                <a16:creationId xmlns:a16="http://schemas.microsoft.com/office/drawing/2014/main" id="{DD2AF13A-2126-4F16-A95A-E66BBDF576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9" y="5839795"/>
            <a:ext cx="3321261" cy="709495"/>
          </a:xfrm>
          <a:prstGeom prst="rect">
            <a:avLst/>
          </a:prstGeom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3607BFD0-419E-597A-B67D-83712BB8EC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854" y="347662"/>
            <a:ext cx="5760671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E523FD46-B9FD-ED83-B669-24CCFEB14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4"/>
            <a:ext cx="12192000" cy="6824732"/>
          </a:xfrm>
          <a:prstGeom prst="rect">
            <a:avLst/>
          </a:prstGeom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E0A5A263-431D-4957-5318-E1E7BF252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408" y="2039179"/>
            <a:ext cx="5660232" cy="5715185"/>
          </a:xfrm>
          <a:prstGeom prst="rect">
            <a:avLst/>
          </a:prstGeom>
        </p:spPr>
      </p:pic>
      <p:pic>
        <p:nvPicPr>
          <p:cNvPr id="5" name="Imagen 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3FF84618-3EE5-2555-1329-C4E219187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81850" y="983871"/>
            <a:ext cx="3150185" cy="1464971"/>
          </a:xfrm>
          <a:prstGeom prst="rect">
            <a:avLst/>
          </a:prstGeom>
          <a:effectLst/>
        </p:spPr>
      </p:pic>
      <p:pic>
        <p:nvPicPr>
          <p:cNvPr id="8" name="Imagen 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28963FAD-1B3D-28A4-C2C8-916A59503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295" y="4195009"/>
            <a:ext cx="1003566" cy="2390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48C3FA-5CEB-8BAD-7BFE-FF8695F752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6685" y="-304586"/>
            <a:ext cx="6356916" cy="74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1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5244C72E-01FE-437E-F631-44E42C587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4"/>
            <a:ext cx="12192000" cy="6824732"/>
          </a:xfrm>
          <a:prstGeom prst="rect">
            <a:avLst/>
          </a:prstGeom>
        </p:spPr>
      </p:pic>
      <p:pic>
        <p:nvPicPr>
          <p:cNvPr id="6" name="Imagen 5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B440DEC0-F031-0955-2828-E90E13186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42" y="6011840"/>
            <a:ext cx="2809258" cy="6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FCC09F-1EE0-04B7-CC7B-03F697F2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55314A-E675-B56F-E187-E1F03A977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0A337-02F4-33FA-4121-9F9FD7614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73ED9-7C51-41F9-B66F-847FB92401EC}" type="datetimeFigureOut">
              <a:rPr lang="es-CO" smtClean="0"/>
              <a:t>3/02/2026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9EF82-0CE8-56FE-8BA8-EBA64B0EE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5F0F3-732E-9B34-AEA4-EFD9E23E6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B5406-CFC7-4313-BB90-00C72008EA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29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DAAFEE8-5B3E-4C07-6485-B3F6B36361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9D388E3C-0095-CD9E-F020-499AD35D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696" y="289427"/>
            <a:ext cx="12192000" cy="68247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A3FB1EA-4ADC-6ABD-A73B-97DEA8567516}"/>
              </a:ext>
            </a:extLst>
          </p:cNvPr>
          <p:cNvSpPr txBox="1">
            <a:spLocks/>
          </p:cNvSpPr>
          <p:nvPr/>
        </p:nvSpPr>
        <p:spPr>
          <a:xfrm>
            <a:off x="2187065" y="2569717"/>
            <a:ext cx="8255539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dirty="0"/>
          </a:p>
        </p:txBody>
      </p:sp>
      <p:pic>
        <p:nvPicPr>
          <p:cNvPr id="8" name="Imagen 7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EA6B45C9-0C39-D508-DD9B-ADBF18932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87" y="0"/>
            <a:ext cx="7065913" cy="2057400"/>
          </a:xfrm>
          <a:prstGeom prst="rect">
            <a:avLst/>
          </a:prstGeom>
        </p:spPr>
      </p:pic>
      <p:pic>
        <p:nvPicPr>
          <p:cNvPr id="13" name="Imagen 12" descr="Texto&#10;&#10;El contenido generado por IA puede ser incorrecto.">
            <a:extLst>
              <a:ext uri="{FF2B5EF4-FFF2-40B4-BE49-F238E27FC236}">
                <a16:creationId xmlns:a16="http://schemas.microsoft.com/office/drawing/2014/main" id="{DD2AF13A-2126-4F16-A95A-E66BBDF576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40" y="6039778"/>
            <a:ext cx="3321261" cy="709495"/>
          </a:xfrm>
          <a:prstGeom prst="rect">
            <a:avLst/>
          </a:prstGeom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3607BFD0-419E-597A-B67D-83712BB8E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253" y="216463"/>
            <a:ext cx="5760671" cy="5816600"/>
          </a:xfrm>
          <a:prstGeom prst="rect">
            <a:avLst/>
          </a:prstGeom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EFABCC1B-F611-8E2F-60BF-14BE12F033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31" y="3402390"/>
            <a:ext cx="4364553" cy="4405951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3423C756-4686-4507-2DE0-AC20DB7113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707"/>
                    </a14:imgEffect>
                    <a14:imgEffect>
                      <a14:saturation sat="3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4" y="3351800"/>
            <a:ext cx="1347841" cy="3211033"/>
          </a:xfrm>
          <a:prstGeom prst="rect">
            <a:avLst/>
          </a:prstGeom>
        </p:spPr>
      </p:pic>
      <p:pic>
        <p:nvPicPr>
          <p:cNvPr id="14" name="Imagen 1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CAE5FE76-B555-78CA-06A6-11580A9D0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833" y="33381"/>
            <a:ext cx="5592672" cy="59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0969D0-90A7-73AB-D065-00334EA18283}"/>
              </a:ext>
            </a:extLst>
          </p:cNvPr>
          <p:cNvSpPr txBox="1"/>
          <p:nvPr/>
        </p:nvSpPr>
        <p:spPr>
          <a:xfrm>
            <a:off x="146055" y="1252616"/>
            <a:ext cx="1185367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2000" b="1" dirty="0">
              <a:solidFill>
                <a:srgbClr val="002060"/>
              </a:solidFill>
            </a:endParaRPr>
          </a:p>
          <a:p>
            <a:r>
              <a:rPr lang="es-CO" sz="3200" b="1" dirty="0">
                <a:solidFill>
                  <a:srgbClr val="002060"/>
                </a:solidFill>
              </a:rPr>
              <a:t>                  2006 SEDE C DEL COLEGIO VILLAS DEL PROGRESO.</a:t>
            </a:r>
          </a:p>
          <a:p>
            <a:endParaRPr lang="es-CO" sz="2000" dirty="0">
              <a:solidFill>
                <a:srgbClr val="002060"/>
              </a:solidFill>
            </a:endParaRPr>
          </a:p>
          <a:p>
            <a:endParaRPr lang="es-CO" sz="2000" dirty="0">
              <a:solidFill>
                <a:srgbClr val="002060"/>
              </a:solidFill>
            </a:endParaRPr>
          </a:p>
          <a:p>
            <a:endParaRPr lang="es-CO" sz="2000" dirty="0">
              <a:solidFill>
                <a:srgbClr val="002060"/>
              </a:solidFill>
            </a:endParaRPr>
          </a:p>
          <a:p>
            <a:endParaRPr lang="es-CO" sz="2000" dirty="0">
              <a:solidFill>
                <a:srgbClr val="002060"/>
              </a:solidFill>
            </a:endParaRPr>
          </a:p>
          <a:p>
            <a:endParaRPr lang="es-CO" sz="2000" dirty="0">
              <a:solidFill>
                <a:srgbClr val="002060"/>
              </a:solidFill>
            </a:endParaRPr>
          </a:p>
          <a:p>
            <a:endParaRPr lang="es-MX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37A7DD8-43FE-0592-C01F-010AB8157146}"/>
              </a:ext>
            </a:extLst>
          </p:cNvPr>
          <p:cNvGrpSpPr/>
          <p:nvPr/>
        </p:nvGrpSpPr>
        <p:grpSpPr>
          <a:xfrm>
            <a:off x="3310377" y="258916"/>
            <a:ext cx="7380817" cy="993700"/>
            <a:chOff x="2180995" y="256177"/>
            <a:chExt cx="7380817" cy="993700"/>
          </a:xfrm>
          <a:solidFill>
            <a:srgbClr val="FF0000"/>
          </a:solidFill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C23C586-BCD5-E90A-862C-090A974A218A}"/>
                </a:ext>
              </a:extLst>
            </p:cNvPr>
            <p:cNvSpPr/>
            <p:nvPr/>
          </p:nvSpPr>
          <p:spPr>
            <a:xfrm>
              <a:off x="2180995" y="256177"/>
              <a:ext cx="993700" cy="993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Rectángulo: esquinas redondeadas 13">
              <a:extLst>
                <a:ext uri="{FF2B5EF4-FFF2-40B4-BE49-F238E27FC236}">
                  <a16:creationId xmlns:a16="http://schemas.microsoft.com/office/drawing/2014/main" id="{5EB8CE4A-2232-ABB1-B8A5-BE99B082EDBE}"/>
                </a:ext>
              </a:extLst>
            </p:cNvPr>
            <p:cNvSpPr/>
            <p:nvPr/>
          </p:nvSpPr>
          <p:spPr>
            <a:xfrm>
              <a:off x="2630187" y="387267"/>
              <a:ext cx="6931625" cy="7315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500" b="1" dirty="0">
                  <a:solidFill>
                    <a:schemeClr val="bg1"/>
                  </a:solidFill>
                  <a:latin typeface="Garamond" panose="02020404030301010803" pitchFamily="18" charset="0"/>
                  <a:cs typeface="Poppins" panose="00000500000000000000" pitchFamily="2" charset="0"/>
                </a:rPr>
                <a:t> </a:t>
              </a:r>
              <a:r>
                <a:rPr lang="es-MX" sz="4000" b="1" dirty="0">
                  <a:solidFill>
                    <a:srgbClr val="FFC101"/>
                  </a:solidFill>
                  <a:latin typeface="Garamond" panose="02020404030301010803" pitchFamily="18" charset="0"/>
                  <a:cs typeface="Poppins" panose="00000500000000000000" pitchFamily="2" charset="0"/>
                </a:rPr>
                <a:t>CARACTERIZACIÓN </a:t>
              </a:r>
              <a:endParaRPr lang="es-CO" sz="3500" b="1" dirty="0">
                <a:solidFill>
                  <a:srgbClr val="FFC101"/>
                </a:solidFill>
                <a:latin typeface="Garamond" panose="02020404030301010803" pitchFamily="18" charset="0"/>
                <a:cs typeface="Poppins" panose="00000500000000000000" pitchFamily="2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7D12540-DBDE-77D1-1A78-339C03C7CC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3" y="403050"/>
            <a:ext cx="762532" cy="747632"/>
          </a:xfrm>
          <a:prstGeom prst="rect">
            <a:avLst/>
          </a:prstGeom>
        </p:spPr>
      </p:pic>
      <p:pic>
        <p:nvPicPr>
          <p:cNvPr id="5" name="Imagen 4" descr="Personas caminando por un puente&#10;&#10;El contenido generado por IA puede ser incorrecto.">
            <a:extLst>
              <a:ext uri="{FF2B5EF4-FFF2-40B4-BE49-F238E27FC236}">
                <a16:creationId xmlns:a16="http://schemas.microsoft.com/office/drawing/2014/main" id="{859B9A2A-0C31-ADD7-0FFF-732547D8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6" y="2410626"/>
            <a:ext cx="5579597" cy="39404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E4D62B-23B6-BA47-6E85-2A1FDB6C4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5" y="2369169"/>
            <a:ext cx="6203029" cy="3940446"/>
          </a:xfrm>
          <a:prstGeom prst="rect">
            <a:avLst/>
          </a:prstGeom>
        </p:spPr>
      </p:pic>
      <p:pic>
        <p:nvPicPr>
          <p:cNvPr id="17" name="Picture 2" descr="Colegio José Francisco Socarras IED ">
            <a:extLst>
              <a:ext uri="{FF2B5EF4-FFF2-40B4-BE49-F238E27FC236}">
                <a16:creationId xmlns:a16="http://schemas.microsoft.com/office/drawing/2014/main" id="{25C35A14-A2DA-9900-C92F-C8760BAC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5" y="86487"/>
            <a:ext cx="2743449" cy="13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4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51134061-0094-1BBA-39FB-C697F0C6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13" y="1371011"/>
            <a:ext cx="9040368" cy="50852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7B62391-D90B-AD0A-68F3-3DE2E5607664}"/>
              </a:ext>
            </a:extLst>
          </p:cNvPr>
          <p:cNvSpPr txBox="1"/>
          <p:nvPr/>
        </p:nvSpPr>
        <p:spPr>
          <a:xfrm>
            <a:off x="2999053" y="301898"/>
            <a:ext cx="7428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61B74"/>
                </a:solidFill>
                <a:latin typeface="Aptos Black" panose="020B0004020202020204" pitchFamily="34" charset="0"/>
              </a:rPr>
              <a:t>COLEGIO JOSÉ FRANCISCO SOCARRÁS IED </a:t>
            </a:r>
          </a:p>
          <a:p>
            <a:pPr algn="ctr"/>
            <a:r>
              <a:rPr lang="es-CO" sz="2800" b="1" dirty="0">
                <a:solidFill>
                  <a:srgbClr val="061B74"/>
                </a:solidFill>
                <a:latin typeface="Aptos Black" panose="020B0004020202020204" pitchFamily="34" charset="0"/>
              </a:rPr>
              <a:t>Fundado en el año 2008.</a:t>
            </a:r>
          </a:p>
        </p:txBody>
      </p:sp>
      <p:pic>
        <p:nvPicPr>
          <p:cNvPr id="13" name="Picture 2" descr="Colegio José Francisco Socarras IED ">
            <a:extLst>
              <a:ext uri="{FF2B5EF4-FFF2-40B4-BE49-F238E27FC236}">
                <a16:creationId xmlns:a16="http://schemas.microsoft.com/office/drawing/2014/main" id="{0FA33F2F-5837-14D4-D8D9-18FD55F0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5" y="86487"/>
            <a:ext cx="2657433" cy="12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63C1E7-12C3-26A1-B6F4-1A001174C555}"/>
              </a:ext>
            </a:extLst>
          </p:cNvPr>
          <p:cNvSpPr txBox="1"/>
          <p:nvPr/>
        </p:nvSpPr>
        <p:spPr>
          <a:xfrm>
            <a:off x="2854587" y="46375"/>
            <a:ext cx="848588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21C147"/>
                </a:solidFill>
                <a:latin typeface="Aptos Black" panose="020B0004020202020204" pitchFamily="34" charset="0"/>
              </a:rPr>
              <a:t>COLEGIO JOSÉ FRANCISCO SOCARRÁS IED</a:t>
            </a:r>
          </a:p>
          <a:p>
            <a:pPr algn="ctr"/>
            <a:r>
              <a:rPr lang="es-CO" sz="3200" b="1" dirty="0">
                <a:solidFill>
                  <a:srgbClr val="21C147"/>
                </a:solidFill>
                <a:latin typeface="Aptos Black" panose="020B0004020202020204" pitchFamily="34" charset="0"/>
              </a:rPr>
              <a:t>ACTUALMENTE</a:t>
            </a:r>
          </a:p>
          <a:p>
            <a:pPr algn="ctr"/>
            <a:r>
              <a:rPr lang="es-CO" sz="2800" b="1" dirty="0">
                <a:solidFill>
                  <a:srgbClr val="21C147"/>
                </a:solidFill>
                <a:latin typeface="Aptos Black" panose="020B0004020202020204" pitchFamily="34" charset="0"/>
              </a:rPr>
              <a:t> </a:t>
            </a:r>
          </a:p>
        </p:txBody>
      </p:sp>
      <p:pic>
        <p:nvPicPr>
          <p:cNvPr id="7" name="Imagen 6" descr="La fachada de un local comercial&#10;&#10;El contenido generado por IA puede ser incorrecto.">
            <a:extLst>
              <a:ext uri="{FF2B5EF4-FFF2-40B4-BE49-F238E27FC236}">
                <a16:creationId xmlns:a16="http://schemas.microsoft.com/office/drawing/2014/main" id="{96C99EFF-E8B8-4DE9-9CD4-3545AA48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3" t="9961" r="15139"/>
          <a:stretch>
            <a:fillRect/>
          </a:stretch>
        </p:blipFill>
        <p:spPr>
          <a:xfrm>
            <a:off x="0" y="1832492"/>
            <a:ext cx="5709175" cy="3836788"/>
          </a:xfrm>
          <a:prstGeom prst="rect">
            <a:avLst/>
          </a:prstGeom>
        </p:spPr>
      </p:pic>
      <p:pic>
        <p:nvPicPr>
          <p:cNvPr id="1026" name="Picture 2" descr="Colegio José Francisco Socarras IED ">
            <a:extLst>
              <a:ext uri="{FF2B5EF4-FFF2-40B4-BE49-F238E27FC236}">
                <a16:creationId xmlns:a16="http://schemas.microsoft.com/office/drawing/2014/main" id="{157443FC-43C9-3BB8-89C2-840D394A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5" y="86488"/>
            <a:ext cx="2871465" cy="12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AFF7619-40FA-A490-52F7-2B4524CA8239}"/>
              </a:ext>
            </a:extLst>
          </p:cNvPr>
          <p:cNvSpPr txBox="1"/>
          <p:nvPr/>
        </p:nvSpPr>
        <p:spPr>
          <a:xfrm>
            <a:off x="5980176" y="1166270"/>
            <a:ext cx="5888736" cy="58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Sede Única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Dos jornadas JM y JT.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Matrícula de 3.500 estudiantes.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Total 98 cursos, 49 X Jornada.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Jardín 2 cursos 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Transición 8 cursos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Primaria 40 cursos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Secundaria 32 cursos</a:t>
            </a:r>
          </a:p>
          <a:p>
            <a:pPr>
              <a:lnSpc>
                <a:spcPct val="150000"/>
              </a:lnSpc>
            </a:pPr>
            <a:r>
              <a:rPr lang="es-CO" sz="2800" b="1" dirty="0">
                <a:solidFill>
                  <a:srgbClr val="002060"/>
                </a:solidFill>
              </a:rPr>
              <a:t>Media 16 cursos</a:t>
            </a:r>
          </a:p>
        </p:txBody>
      </p:sp>
    </p:spTree>
    <p:extLst>
      <p:ext uri="{BB962C8B-B14F-4D97-AF65-F5344CB8AC3E}">
        <p14:creationId xmlns:p14="http://schemas.microsoft.com/office/powerpoint/2010/main" val="180480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6F8D2B-AB1F-FE7A-1258-EB10F3501BEC}"/>
              </a:ext>
            </a:extLst>
          </p:cNvPr>
          <p:cNvSpPr txBox="1"/>
          <p:nvPr/>
        </p:nvSpPr>
        <p:spPr>
          <a:xfrm>
            <a:off x="301752" y="1133856"/>
            <a:ext cx="108722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u="none" strike="noStrike" dirty="0">
                <a:effectLst/>
              </a:rPr>
              <a:t>Formación integral y humanista: Desarrollo de habilidades comunicativas, pensamiento crítico y liderazgo.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u="none" strike="noStrik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u="none" strike="noStrike" dirty="0">
                <a:effectLst/>
              </a:rPr>
              <a:t>Educación inclusiva y democrática: Respeto por la diversidad y construcción de paz.</a:t>
            </a:r>
            <a:r>
              <a:rPr lang="es-MX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Nuestra institución, a través del programa de inclusión atiende a una población diversa. En total contamos con 140 estudiantes en condición de discapacidad.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Entre nuestra población se encuentran estudiantes con discapacidad cognitiva, discapacidad física, discapacidad psicosocial y discapacidad múltiple.</a:t>
            </a:r>
            <a:endParaRPr lang="es-MX" sz="1800" u="none" strike="noStrike" dirty="0">
              <a:effectLst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D737A77-D383-A2B5-CAB8-E966F587C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50993"/>
              </p:ext>
            </p:extLst>
          </p:nvPr>
        </p:nvGraphicFramePr>
        <p:xfrm>
          <a:off x="3126881" y="296608"/>
          <a:ext cx="759866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8664">
                  <a:extLst>
                    <a:ext uri="{9D8B030D-6E8A-4147-A177-3AD203B41FA5}">
                      <a16:colId xmlns:a16="http://schemas.microsoft.com/office/drawing/2014/main" val="9343064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  <a:latin typeface="Aptos Black" panose="020B0004020202020204" pitchFamily="34" charset="0"/>
                        </a:rPr>
                        <a:t>CIUDADANOS ACTIVOS Y COMPETENTES PARA EL LIDERAZGO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  <a:latin typeface="Aptos Black" panose="020B0004020202020204" pitchFamily="34" charset="0"/>
                        </a:rPr>
                        <a:t> Y LA TRANSFORMACIÓN SOCIAL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Aptos Black" panose="020B00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663909792"/>
                  </a:ext>
                </a:extLst>
              </a:tr>
            </a:tbl>
          </a:graphicData>
        </a:graphic>
      </p:graphicFrame>
      <p:pic>
        <p:nvPicPr>
          <p:cNvPr id="6" name="Picture 2" descr="Colegio José Francisco Socarras IED ">
            <a:extLst>
              <a:ext uri="{FF2B5EF4-FFF2-40B4-BE49-F238E27FC236}">
                <a16:creationId xmlns:a16="http://schemas.microsoft.com/office/drawing/2014/main" id="{6E5B20E6-FFF5-F9F6-95BE-29DA5B02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3" y="41656"/>
            <a:ext cx="2559835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7E098EA-A6EF-7B19-62E7-7336CA0BA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81477"/>
              </p:ext>
            </p:extLst>
          </p:nvPr>
        </p:nvGraphicFramePr>
        <p:xfrm>
          <a:off x="237744" y="3719180"/>
          <a:ext cx="10872216" cy="3138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4310">
                  <a:extLst>
                    <a:ext uri="{9D8B030D-6E8A-4147-A177-3AD203B41FA5}">
                      <a16:colId xmlns:a16="http://schemas.microsoft.com/office/drawing/2014/main" val="3277579787"/>
                    </a:ext>
                  </a:extLst>
                </a:gridCol>
                <a:gridCol w="8637906">
                  <a:extLst>
                    <a:ext uri="{9D8B030D-6E8A-4147-A177-3AD203B41FA5}">
                      <a16:colId xmlns:a16="http://schemas.microsoft.com/office/drawing/2014/main" val="1620264879"/>
                    </a:ext>
                  </a:extLst>
                </a:gridCol>
              </a:tblGrid>
              <a:tr h="13476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u="none" strike="noStrike" dirty="0">
                          <a:effectLst/>
                        </a:rPr>
                        <a:t>MODELO PEDAGÓGICO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MX" sz="1600" u="none" strike="noStrike" dirty="0">
                          <a:effectLst/>
                        </a:rPr>
                        <a:t>*El colegio adopta el modelo pedagógico social-desarrollista, que integra dos enfoques: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*Modelo social: Fomenta el máximo desarrollo de capacidades individuales dentro de una perspectiva colectiva.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*Modelo desarrollista: Propicia un ambiente de aprendizaje estimulante para el crecimiento progresivo del estudiante.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13921"/>
                  </a:ext>
                </a:extLst>
              </a:tr>
              <a:tr h="17911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u="none" strike="noStrike" dirty="0">
                          <a:effectLst/>
                        </a:rPr>
                        <a:t>ENFOQUE PEDAGÓGICO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 dirty="0">
                          <a:effectLst/>
                        </a:rPr>
                        <a:t>Se implementa el Aprendizaje Basado en Proyectos (ABP), el cual: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*Promueve la autonomía cognoscitiva y la autoformación.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*Desarrolla habilidades de colaboración, comunicación y toma de decisiones.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*Vincula el aprendizaje escolar con la vida real y la resolución de problemas.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*Fomenta la integración de disciplinas y la construcción de conocimiento significativo.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92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30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E7E367-4832-3BDF-B8F5-66A9816F8F03}"/>
              </a:ext>
            </a:extLst>
          </p:cNvPr>
          <p:cNvSpPr txBox="1"/>
          <p:nvPr/>
        </p:nvSpPr>
        <p:spPr>
          <a:xfrm>
            <a:off x="283464" y="1311650"/>
            <a:ext cx="993952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600" b="1" dirty="0"/>
              <a:t>Primera infancia: Colsubsidio </a:t>
            </a:r>
          </a:p>
          <a:p>
            <a:endParaRPr lang="es-CO" sz="2600" b="1" dirty="0"/>
          </a:p>
          <a:p>
            <a:endParaRPr lang="es-CO" sz="2600" b="1" dirty="0"/>
          </a:p>
          <a:p>
            <a:endParaRPr lang="es-CO" sz="2600" b="1" dirty="0"/>
          </a:p>
          <a:p>
            <a:r>
              <a:rPr lang="es-CO" sz="2600" b="1" dirty="0"/>
              <a:t>Centros de interés externos para grado 8°:   Cafam Artes.</a:t>
            </a:r>
          </a:p>
          <a:p>
            <a:endParaRPr lang="es-CO" sz="2600" b="1" dirty="0"/>
          </a:p>
          <a:p>
            <a:endParaRPr lang="es-CO" sz="2600" b="1" dirty="0"/>
          </a:p>
          <a:p>
            <a:endParaRPr lang="es-CO" sz="2600" b="1" dirty="0"/>
          </a:p>
          <a:p>
            <a:r>
              <a:rPr lang="es-CO" sz="2600" b="1" dirty="0"/>
              <a:t>Media fortalecida: Articulación con el SENA y línea de profundización en convenio con la U.D.C.A</a:t>
            </a:r>
          </a:p>
          <a:p>
            <a:endParaRPr lang="es-CO" sz="2600" b="1" dirty="0"/>
          </a:p>
          <a:p>
            <a:endParaRPr lang="es-CO" sz="2600" b="1" dirty="0"/>
          </a:p>
          <a:p>
            <a:r>
              <a:rPr lang="es-CO" sz="2600" b="1" dirty="0"/>
              <a:t>Comedor Escolar: Compensar Desayunos y Almuerzos.</a:t>
            </a:r>
          </a:p>
        </p:txBody>
      </p:sp>
      <p:pic>
        <p:nvPicPr>
          <p:cNvPr id="6" name="Picture 2" descr="Colegio José Francisco Socarras IED ">
            <a:extLst>
              <a:ext uri="{FF2B5EF4-FFF2-40B4-BE49-F238E27FC236}">
                <a16:creationId xmlns:a16="http://schemas.microsoft.com/office/drawing/2014/main" id="{057E04C2-6799-54E0-2B50-9EAF2370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3" y="41656"/>
            <a:ext cx="2578857" cy="11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5B434AD-CE41-F6F4-D99D-402821D2FAA8}"/>
              </a:ext>
            </a:extLst>
          </p:cNvPr>
          <p:cNvSpPr txBox="1"/>
          <p:nvPr/>
        </p:nvSpPr>
        <p:spPr>
          <a:xfrm>
            <a:off x="3831336" y="180534"/>
            <a:ext cx="6638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F6C90B"/>
                </a:solidFill>
                <a:latin typeface="Aptos Black" panose="020F0502020204030204" pitchFamily="34" charset="0"/>
              </a:rPr>
              <a:t>APOYOS Y COVENIOS</a:t>
            </a:r>
          </a:p>
        </p:txBody>
      </p:sp>
      <p:pic>
        <p:nvPicPr>
          <p:cNvPr id="11" name="Imagen 10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76164036-833D-C153-54CB-2A13E5F8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28" y="1128770"/>
            <a:ext cx="1643010" cy="1184864"/>
          </a:xfrm>
          <a:prstGeom prst="rect">
            <a:avLst/>
          </a:prstGeom>
        </p:spPr>
      </p:pic>
      <p:pic>
        <p:nvPicPr>
          <p:cNvPr id="13" name="Imagen 1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5467ED12-206D-B8AB-0A5B-087D74667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901" y="2626000"/>
            <a:ext cx="1767612" cy="1040744"/>
          </a:xfrm>
          <a:prstGeom prst="rect">
            <a:avLst/>
          </a:prstGeom>
        </p:spPr>
      </p:pic>
      <p:pic>
        <p:nvPicPr>
          <p:cNvPr id="16" name="Imagen 1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08996F99-E603-0D28-7C0C-B91324C85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694" y="4367565"/>
            <a:ext cx="1848707" cy="1048682"/>
          </a:xfrm>
          <a:prstGeom prst="rect">
            <a:avLst/>
          </a:prstGeom>
        </p:spPr>
      </p:pic>
      <p:pic>
        <p:nvPicPr>
          <p:cNvPr id="18" name="Imagen 17" descr="Texto&#10;&#10;El contenido generado por IA puede ser incorrecto.">
            <a:extLst>
              <a:ext uri="{FF2B5EF4-FFF2-40B4-BE49-F238E27FC236}">
                <a16:creationId xmlns:a16="http://schemas.microsoft.com/office/drawing/2014/main" id="{C271938F-803D-F15E-9D0A-B76B31B45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544" y="5834530"/>
            <a:ext cx="2010326" cy="7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egio José Francisco Socarras IED ">
            <a:extLst>
              <a:ext uri="{FF2B5EF4-FFF2-40B4-BE49-F238E27FC236}">
                <a16:creationId xmlns:a16="http://schemas.microsoft.com/office/drawing/2014/main" id="{E19A58E6-33A8-52C7-4100-B733C467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3" y="41656"/>
            <a:ext cx="2578857" cy="11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7AC8D9-236C-949A-43E8-ECF429A27B00}"/>
              </a:ext>
            </a:extLst>
          </p:cNvPr>
          <p:cNvSpPr txBox="1"/>
          <p:nvPr/>
        </p:nvSpPr>
        <p:spPr>
          <a:xfrm>
            <a:off x="2752096" y="180534"/>
            <a:ext cx="9439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FF6600"/>
                </a:solidFill>
                <a:latin typeface="Aptos Black" panose="020F0502020204030204" pitchFamily="34" charset="0"/>
              </a:rPr>
              <a:t>PROYECTOS FOCALIZADOS</a:t>
            </a:r>
          </a:p>
          <a:p>
            <a:pPr algn="ctr"/>
            <a:r>
              <a:rPr lang="es-CO" sz="4800" b="1" dirty="0">
                <a:solidFill>
                  <a:srgbClr val="FF6600"/>
                </a:solidFill>
                <a:latin typeface="Aptos Black" panose="020F0502020204030204" pitchFamily="34" charset="0"/>
              </a:rPr>
              <a:t> SED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EE1B4E-AD63-C0A6-9A13-AF37DF7C2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25463"/>
              </p:ext>
            </p:extLst>
          </p:nvPr>
        </p:nvGraphicFramePr>
        <p:xfrm>
          <a:off x="1408051" y="1665154"/>
          <a:ext cx="7552944" cy="5151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2944">
                  <a:extLst>
                    <a:ext uri="{9D8B030D-6E8A-4147-A177-3AD203B41FA5}">
                      <a16:colId xmlns:a16="http://schemas.microsoft.com/office/drawing/2014/main" val="1391558837"/>
                    </a:ext>
                  </a:extLst>
                </a:gridCol>
              </a:tblGrid>
              <a:tr h="30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1.  PLAN DE LECTO ESCRITURA PFLE (1°-3°)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202669958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2. Programa BID – Migrantes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540730729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3, EXPEDICIONES PEDAGOGICAS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3704164108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4. HERMES 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395596301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5. ESCUELAS CON EMOCIÓN 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608794523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6. AULAS CON EMOCIÓN 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2059102175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7. ENTORNOS INSPIRADORES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4141043938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8. MESA DE ENTORNOS ESCOLARES. 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935004215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9. ECCI, RAI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923152261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10. CAMPAMENTOS UNAL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729271415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11. PROGRAMA DE MOVILIDAD: AL COLEGIO EN BICI Y BICIPARCEROS.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2195698122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12. A - PROBAR.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316730778"/>
                  </a:ext>
                </a:extLst>
              </a:tr>
              <a:tr h="3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2200" kern="100" dirty="0">
                          <a:effectLst/>
                        </a:rPr>
                        <a:t>13. STEAM, MICRO BITS</a:t>
                      </a:r>
                      <a:endParaRPr lang="es-CO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391120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12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70B6D-0951-3CF9-C128-29A6FFA9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5D11BC1D-AF69-D8D8-A8FC-2F4FFAEBD4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96" y="4215168"/>
            <a:ext cx="2809258" cy="6001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D1AAD3-B963-53A6-5A75-7474545F87F0}"/>
              </a:ext>
            </a:extLst>
          </p:cNvPr>
          <p:cNvSpPr txBox="1"/>
          <p:nvPr/>
        </p:nvSpPr>
        <p:spPr>
          <a:xfrm>
            <a:off x="3850470" y="2645508"/>
            <a:ext cx="7245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solidFill>
                  <a:srgbClr val="FF0000"/>
                </a:solidFill>
                <a:effectLst/>
                <a:latin typeface="Poppins" panose="00000500000000000000" pitchFamily="2" charset="0"/>
                <a:ea typeface="Garamond" panose="02020404030301010803" pitchFamily="18" charset="0"/>
                <a:cs typeface="Poppins" panose="00000500000000000000" pitchFamily="2" charset="0"/>
              </a:rPr>
              <a:t>GRACIAS</a:t>
            </a:r>
            <a:endParaRPr lang="es-CO" sz="11500" dirty="0">
              <a:solidFill>
                <a:srgbClr val="FF0000"/>
              </a:solidFill>
              <a:effectLst/>
              <a:latin typeface="Poppins" panose="00000500000000000000" pitchFamily="2" charset="0"/>
              <a:ea typeface="MS Mincho" panose="02020609040205080304" pitchFamily="49" charset="-128"/>
              <a:cs typeface="Poppins" panose="00000500000000000000" pitchFamily="2" charset="0"/>
            </a:endParaRPr>
          </a:p>
        </p:txBody>
      </p:sp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35D4EC9A-8325-92B6-EC45-394E018F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821900" cy="15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2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11548</TotalTime>
  <Words>405</Words>
  <Application>Microsoft Office PowerPoint</Application>
  <PresentationFormat>Panorámica</PresentationFormat>
  <Paragraphs>62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</vt:lpstr>
      <vt:lpstr>Aptos Black</vt:lpstr>
      <vt:lpstr>Aptos Display</vt:lpstr>
      <vt:lpstr>Arial</vt:lpstr>
      <vt:lpstr>Calibri</vt:lpstr>
      <vt:lpstr>Garamond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Leandro Lopez Gonzalez</dc:creator>
  <cp:lastModifiedBy>NESTOR SILVINO GUAVITA FONSECA</cp:lastModifiedBy>
  <cp:revision>237</cp:revision>
  <dcterms:created xsi:type="dcterms:W3CDTF">2025-02-18T19:12:39Z</dcterms:created>
  <dcterms:modified xsi:type="dcterms:W3CDTF">2026-02-03T22:15:45Z</dcterms:modified>
</cp:coreProperties>
</file>